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embeddedFontLst>
    <p:embeddedFont>
      <p:font typeface="Franklin Gothic" panose="020B0604020202020204" charset="0"/>
      <p:bold r:id="rId29"/>
    </p:embeddedFont>
    <p:embeddedFont>
      <p:font typeface="Libre Franklin" panose="020B0604020202020204" charset="0"/>
      <p:regular r:id="rId30"/>
      <p:bold r:id="rId31"/>
      <p:italic r:id="rId32"/>
      <p:boldItalic r:id="rId33"/>
    </p:embeddedFont>
    <p:embeddedFont>
      <p:font typeface="Libre Franklin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ZUQSIYnQzO/Ot1WV4UNhguTUr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21D871-1608-44D2-BE0E-C65AA2FF325A}">
  <a:tblStyle styleId="{7321D871-1608-44D2-BE0E-C65AA2FF32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0f9301b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40f9301b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0f9301bc5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340f9301bc5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0f9301bc5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340f9301bc5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0f9301bc5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340f9301bc5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0f9301bc5_3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g340f9301bc5_3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0c608cdd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40c608cdd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f9301bc5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g340f9301bc5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0f298bb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0f298bb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0e7acb47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0e7acb47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0f298bb9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40f298bb9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0e7acb477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0e7acb477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0e7acb477_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0e7acb477_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0c608cdd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40c608cdd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f9301bc5_3_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40f9301bc5_3_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340f9301bc5_3_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340f9301bc5_3_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40f9301bc5_3_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40f9301bc5_3_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0f9301bc5_3_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340f9301bc5_3_16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9" name="Google Shape;109;g340f9301bc5_3_1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40f9301bc5_3_1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40f9301bc5_3_1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0f9301bc5_3_2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40f9301bc5_3_22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340f9301bc5_3_22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340f9301bc5_3_2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40f9301bc5_3_2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340f9301bc5_3_2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f9301bc5_3_2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340f9301bc5_3_29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2" name="Google Shape;122;g340f9301bc5_3_29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3" name="Google Shape;123;g340f9301bc5_3_2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340f9301bc5_3_2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40f9301bc5_3_2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0f9301bc5_3_3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40f9301bc5_3_36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g340f9301bc5_3_3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30" name="Google Shape;130;g340f9301bc5_3_36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g340f9301bc5_3_36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32" name="Google Shape;132;g340f9301bc5_3_3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340f9301bc5_3_3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40f9301bc5_3_3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f9301bc5_3_45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340f9301bc5_3_4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40f9301bc5_3_4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340f9301bc5_3_4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f9301bc5_3_5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40f9301bc5_3_5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340f9301bc5_3_5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0f9301bc5_3_5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40f9301bc5_3_54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40f9301bc5_3_54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g340f9301bc5_3_54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49" name="Google Shape;149;g340f9301bc5_3_54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340f9301bc5_3_54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40f9301bc5_3_54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0f9301bc5_3_62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340f9301bc5_3_62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g340f9301bc5_3_62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g340f9301bc5_3_6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340f9301bc5_3_6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340f9301bc5_3_6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0f9301bc5_3_6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340f9301bc5_3_69"/>
          <p:cNvSpPr txBox="1">
            <a:spLocks noGrp="1"/>
          </p:cNvSpPr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2" name="Google Shape;162;g340f9301bc5_3_6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340f9301bc5_3_6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340f9301bc5_3_6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0f9301bc5_3_75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40f9301bc5_3_75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40f9301bc5_3_75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9" name="Google Shape;169;g340f9301bc5_3_7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40f9301bc5_3_7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40f9301bc5_3_7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0f9301bc5_3_7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340f9301bc5_3_7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340f9301bc5_3_7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12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" name="Google Shape;13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0f9301bc5_3_0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g340f9301bc5_3_0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3" name="Google Shape;93;g340f9301bc5_3_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4" name="Google Shape;94;g340f9301bc5_3_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g340f9301bc5_3_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g340f9301bc5_3_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" name="Google Shape;97;g340f9301bc5_3_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" name="Google Shape;98;g340f9301bc5_3_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oboflow.com/what-is-yolov8/" TargetMode="External"/><Relationship Id="rId3" Type="http://schemas.openxmlformats.org/officeDocument/2006/relationships/hyperlink" Target="https://dermnetnz.org/dermatology-image-dataset" TargetMode="External"/><Relationship Id="rId7" Type="http://schemas.openxmlformats.org/officeDocument/2006/relationships/hyperlink" Target="https://arxiv.org/abs/2304.0719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010.11929" TargetMode="External"/><Relationship Id="rId5" Type="http://schemas.openxmlformats.org/officeDocument/2006/relationships/hyperlink" Target="https://pmc.ncbi.nlm.nih.gov/articles/PMC9674813/" TargetMode="External"/><Relationship Id="rId10" Type="http://schemas.openxmlformats.org/officeDocument/2006/relationships/hyperlink" Target="https://arxiv.org/pdf/2502.02500" TargetMode="External"/><Relationship Id="rId4" Type="http://schemas.openxmlformats.org/officeDocument/2006/relationships/hyperlink" Target="https://www.pulseit.news/new-zealand-digital-health/hinz-2017-dermnet-using-ai-for-skin-disease-image-recognition-tool/" TargetMode="External"/><Relationship Id="rId9" Type="http://schemas.openxmlformats.org/officeDocument/2006/relationships/hyperlink" Target="https://arxiv.org/pdf/2407.1475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Muzmmillcoste/dermnet/view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0" name="Google Shape;180;p1"/>
          <p:cNvSpPr txBox="1">
            <a:spLocks noGrp="1"/>
          </p:cNvSpPr>
          <p:nvPr>
            <p:ph type="ctrTitle"/>
          </p:nvPr>
        </p:nvSpPr>
        <p:spPr>
          <a:xfrm>
            <a:off x="501791" y="71008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SKIN DISEASE DETECTION USING VISION TRANSFORMERS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58823"/>
              <a:buFont typeface="Franklin Gothic"/>
              <a:buNone/>
            </a:pPr>
            <a:r>
              <a:rPr lang="en-GB" sz="2266"/>
              <a:t>Real-Time Classification for Accessible Dermatological Care </a:t>
            </a:r>
            <a:endParaRPr sz="2266"/>
          </a:p>
        </p:txBody>
      </p:sp>
      <p:sp>
        <p:nvSpPr>
          <p:cNvPr id="181" name="Google Shape;181;p1"/>
          <p:cNvSpPr txBox="1">
            <a:spLocks noGrp="1"/>
          </p:cNvSpPr>
          <p:nvPr>
            <p:ph type="subTitle" idx="1"/>
          </p:nvPr>
        </p:nvSpPr>
        <p:spPr>
          <a:xfrm>
            <a:off x="582282" y="2470045"/>
            <a:ext cx="10993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GB"/>
              <a:t>MSDSP 462 - COMPUTER VISION </a:t>
            </a:r>
            <a:endParaRPr/>
          </a:p>
        </p:txBody>
      </p:sp>
      <p:sp>
        <p:nvSpPr>
          <p:cNvPr id="182" name="Google Shape;182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5" name="Google Shape;185;p1" descr="abstract image"/>
          <p:cNvPicPr preferRelativeResize="0"/>
          <p:nvPr/>
        </p:nvPicPr>
        <p:blipFill rotWithShape="1">
          <a:blip r:embed="rId3">
            <a:alphaModFix/>
          </a:blip>
          <a:srcRect t="17033"/>
          <a:stretch/>
        </p:blipFill>
        <p:spPr>
          <a:xfrm>
            <a:off x="448725" y="3492500"/>
            <a:ext cx="11260678" cy="28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 descr="Medical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91" y="548651"/>
            <a:ext cx="756139" cy="7561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7112025" y="2343055"/>
            <a:ext cx="43179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Group -9 :</a:t>
            </a:r>
            <a:endParaRPr sz="1700" b="1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Abhigna Mallepally &amp; Edwin Daniels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0f9301bc5_0_0"/>
          <p:cNvSpPr txBox="1"/>
          <p:nvPr/>
        </p:nvSpPr>
        <p:spPr>
          <a:xfrm>
            <a:off x="709900" y="5294450"/>
            <a:ext cx="8381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Loading &amp; Batching: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Convert images to tensors using PyTorch DataLoader or TensorFlow Dataset API.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Optimize with batch size, shuffling, and prefetching for performance.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6" name="Google Shape;286;g340f9301bc5_0_0"/>
          <p:cNvSpPr txBox="1">
            <a:spLocks noGrp="1"/>
          </p:cNvSpPr>
          <p:nvPr>
            <p:ph type="title"/>
          </p:nvPr>
        </p:nvSpPr>
        <p:spPr>
          <a:xfrm>
            <a:off x="590542" y="630557"/>
            <a:ext cx="4353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DATA PRE-PROCESSING</a:t>
            </a:r>
            <a:endParaRPr/>
          </a:p>
        </p:txBody>
      </p:sp>
      <p:grpSp>
        <p:nvGrpSpPr>
          <p:cNvPr id="287" name="Google Shape;287;g340f9301bc5_0_0"/>
          <p:cNvGrpSpPr/>
          <p:nvPr/>
        </p:nvGrpSpPr>
        <p:grpSpPr>
          <a:xfrm>
            <a:off x="8222342" y="2030486"/>
            <a:ext cx="3728211" cy="4310667"/>
            <a:chOff x="6120377" y="1123303"/>
            <a:chExt cx="3986538" cy="4446278"/>
          </a:xfrm>
        </p:grpSpPr>
        <p:pic>
          <p:nvPicPr>
            <p:cNvPr id="288" name="Google Shape;288;g340f9301bc5_0_0" descr="Bar chart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0658" y="4854488"/>
              <a:ext cx="444981" cy="4449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9" name="Google Shape;289;g340f9301bc5_0_0"/>
            <p:cNvGrpSpPr/>
            <p:nvPr/>
          </p:nvGrpSpPr>
          <p:grpSpPr>
            <a:xfrm>
              <a:off x="6120376" y="1123303"/>
              <a:ext cx="3986538" cy="4446278"/>
              <a:chOff x="1369432" y="63304"/>
              <a:chExt cx="3986538" cy="4446278"/>
            </a:xfrm>
          </p:grpSpPr>
          <p:sp>
            <p:nvSpPr>
              <p:cNvPr id="290" name="Google Shape;290;g340f9301bc5_0_0"/>
              <p:cNvSpPr/>
              <p:nvPr/>
            </p:nvSpPr>
            <p:spPr>
              <a:xfrm>
                <a:off x="1519449" y="183967"/>
                <a:ext cx="3651000" cy="1268100"/>
              </a:xfrm>
              <a:prstGeom prst="ellipse">
                <a:avLst/>
              </a:prstGeom>
              <a:solidFill>
                <a:srgbClr val="BADBF2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g340f9301bc5_0_0"/>
              <p:cNvSpPr/>
              <p:nvPr/>
            </p:nvSpPr>
            <p:spPr>
              <a:xfrm>
                <a:off x="2996853" y="3288780"/>
                <a:ext cx="7077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A7D2EE"/>
              </a:solidFill>
              <a:ln w="222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g340f9301bc5_0_0"/>
              <p:cNvSpPr/>
              <p:nvPr/>
            </p:nvSpPr>
            <p:spPr>
              <a:xfrm>
                <a:off x="1959670" y="3660582"/>
                <a:ext cx="3396300" cy="84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g340f9301bc5_0_0"/>
              <p:cNvSpPr txBox="1"/>
              <p:nvPr/>
            </p:nvSpPr>
            <p:spPr>
              <a:xfrm>
                <a:off x="2214078" y="3660590"/>
                <a:ext cx="2796300" cy="7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8000" tIns="128000" rIns="128000" bIns="128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800"/>
                  <a:buFont typeface="Libre Franklin"/>
                  <a:buNone/>
                </a:pPr>
                <a:r>
                  <a:rPr lang="en-GB" b="1">
                    <a:solidFill>
                      <a:srgbClr val="7F7F7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   Processed Data</a:t>
                </a:r>
                <a:endParaRPr sz="1000"/>
              </a:p>
            </p:txBody>
          </p:sp>
          <p:sp>
            <p:nvSpPr>
              <p:cNvPr id="294" name="Google Shape;294;g340f9301bc5_0_0"/>
              <p:cNvSpPr/>
              <p:nvPr/>
            </p:nvSpPr>
            <p:spPr>
              <a:xfrm>
                <a:off x="2846848" y="1549858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w="222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g340f9301bc5_0_0"/>
              <p:cNvSpPr txBox="1"/>
              <p:nvPr/>
            </p:nvSpPr>
            <p:spPr>
              <a:xfrm>
                <a:off x="3033366" y="1736376"/>
                <a:ext cx="9006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Label Encoding</a:t>
                </a:r>
                <a:endParaRPr sz="1200"/>
              </a:p>
            </p:txBody>
          </p:sp>
          <p:sp>
            <p:nvSpPr>
              <p:cNvPr id="296" name="Google Shape;296;g340f9301bc5_0_0"/>
              <p:cNvSpPr/>
              <p:nvPr/>
            </p:nvSpPr>
            <p:spPr>
              <a:xfrm>
                <a:off x="1935499" y="594357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w="222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g340f9301bc5_0_0"/>
              <p:cNvSpPr txBox="1"/>
              <p:nvPr/>
            </p:nvSpPr>
            <p:spPr>
              <a:xfrm>
                <a:off x="2017108" y="736416"/>
                <a:ext cx="12735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Data Augmentation</a:t>
                </a:r>
                <a:endParaRPr sz="1200"/>
              </a:p>
            </p:txBody>
          </p:sp>
          <p:sp>
            <p:nvSpPr>
              <p:cNvPr id="298" name="Google Shape;298;g340f9301bc5_0_0"/>
              <p:cNvSpPr/>
              <p:nvPr/>
            </p:nvSpPr>
            <p:spPr>
              <a:xfrm>
                <a:off x="3237426" y="286423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w="222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g340f9301bc5_0_0"/>
              <p:cNvSpPr txBox="1"/>
              <p:nvPr/>
            </p:nvSpPr>
            <p:spPr>
              <a:xfrm>
                <a:off x="3330572" y="472881"/>
                <a:ext cx="10872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Image adjustments</a:t>
                </a:r>
                <a:endParaRPr sz="1200"/>
              </a:p>
            </p:txBody>
          </p:sp>
          <p:sp>
            <p:nvSpPr>
              <p:cNvPr id="300" name="Google Shape;300;g340f9301bc5_0_0"/>
              <p:cNvSpPr/>
              <p:nvPr/>
            </p:nvSpPr>
            <p:spPr>
              <a:xfrm>
                <a:off x="1369432" y="63304"/>
                <a:ext cx="3962400" cy="3169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4" y="34175"/>
                    </a:moveTo>
                    <a:cubicBezTo>
                      <a:pt x="-2679" y="22567"/>
                      <a:pt x="7879" y="11072"/>
                      <a:pt x="27615" y="4745"/>
                    </a:cubicBezTo>
                    <a:cubicBezTo>
                      <a:pt x="47351" y="-1582"/>
                      <a:pt x="72649" y="-1582"/>
                      <a:pt x="92385" y="4745"/>
                    </a:cubicBezTo>
                    <a:cubicBezTo>
                      <a:pt x="112121" y="11072"/>
                      <a:pt x="122679" y="22567"/>
                      <a:pt x="119416" y="34175"/>
                    </a:cubicBezTo>
                    <a:lnTo>
                      <a:pt x="74854" y="113544"/>
                    </a:lnTo>
                    <a:cubicBezTo>
                      <a:pt x="73813" y="117246"/>
                      <a:pt x="67478" y="120000"/>
                      <a:pt x="60000" y="120000"/>
                    </a:cubicBezTo>
                    <a:cubicBezTo>
                      <a:pt x="52522" y="120000"/>
                      <a:pt x="46187" y="117246"/>
                      <a:pt x="45146" y="113544"/>
                    </a:cubicBezTo>
                    <a:close/>
                    <a:moveTo>
                      <a:pt x="4976" y="30000"/>
                    </a:moveTo>
                    <a:lnTo>
                      <a:pt x="4976" y="30000"/>
                    </a:lnTo>
                    <a:cubicBezTo>
                      <a:pt x="4976" y="43255"/>
                      <a:pt x="29611" y="54000"/>
                      <a:pt x="60000" y="54000"/>
                    </a:cubicBezTo>
                    <a:cubicBezTo>
                      <a:pt x="90389" y="54000"/>
                      <a:pt x="115024" y="43255"/>
                      <a:pt x="115024" y="30000"/>
                    </a:cubicBezTo>
                    <a:cubicBezTo>
                      <a:pt x="115024" y="16745"/>
                      <a:pt x="90389" y="6000"/>
                      <a:pt x="60000" y="6000"/>
                    </a:cubicBezTo>
                    <a:cubicBezTo>
                      <a:pt x="29611" y="6000"/>
                      <a:pt x="4976" y="16745"/>
                      <a:pt x="4976" y="30000"/>
                    </a:cubicBezTo>
                    <a:close/>
                  </a:path>
                </a:pathLst>
              </a:custGeom>
              <a:solidFill>
                <a:schemeClr val="lt1">
                  <a:alpha val="40000"/>
                </a:schemeClr>
              </a:solidFill>
              <a:ln w="12700" cap="rnd" cmpd="sng">
                <a:solidFill>
                  <a:srgbClr val="19AC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1" name="Google Shape;301;g340f9301bc5_0_0"/>
          <p:cNvSpPr txBox="1"/>
          <p:nvPr/>
        </p:nvSpPr>
        <p:spPr>
          <a:xfrm>
            <a:off x="672525" y="1110475"/>
            <a:ext cx="75498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Pre-processing: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Resizing: Standardize image dimensions for model input (224 x 224).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Rescaling: Scale the pixel values by a factor of 1/255.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Normalization: Scale the pixel values (-1 to 1) using mean and s.d of 0.5.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Resampling: Uses method 2 (bilinear interpolation) for resizing consistency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Augmentation (For Training Only):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Flipping &amp; Rotation: Random horizontal flips and rotations to improve generalization.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Cropping &amp; Scaling: Simulate different viewing conditions while maintaining aspect ratio.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Brightness &amp; Contrast Adjustments: Adjust brightness and contrast to handle lighting variations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METHODOLOGY: MODELS &amp; APPROACH (1/2)</a:t>
            </a:r>
            <a:endParaRPr/>
          </a:p>
        </p:txBody>
      </p:sp>
      <p:sp>
        <p:nvSpPr>
          <p:cNvPr id="307" name="Google Shape;307;p11"/>
          <p:cNvSpPr txBox="1">
            <a:spLocks noGrp="1"/>
          </p:cNvSpPr>
          <p:nvPr>
            <p:ph type="body" idx="1"/>
          </p:nvPr>
        </p:nvSpPr>
        <p:spPr>
          <a:xfrm>
            <a:off x="352925" y="1517850"/>
            <a:ext cx="38982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58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chemeClr val="dk1"/>
                </a:solidFill>
              </a:rPr>
              <a:t>Architecture: </a:t>
            </a:r>
            <a:r>
              <a:rPr lang="en-GB" sz="1500" i="1">
                <a:solidFill>
                  <a:schemeClr val="dk1"/>
                </a:solidFill>
              </a:rPr>
              <a:t>Utilizes depth-wise separable convolutions and inverted residuals with linear bottlenecks to minimize computational cost and model size.</a:t>
            </a:r>
            <a:endParaRPr sz="15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chemeClr val="dk1"/>
                </a:solidFill>
              </a:rPr>
              <a:t>Why this model?</a:t>
            </a:r>
            <a:endParaRPr sz="1500" b="1" i="1">
              <a:solidFill>
                <a:schemeClr val="dk1"/>
              </a:solidFill>
            </a:endParaRPr>
          </a:p>
          <a:p>
            <a:pPr marL="457200" marR="0" lvl="0" indent="-30241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</a:rPr>
              <a:t>Optimized for mobile and edge devices, making it ideal for mobile-based skin disease classification.</a:t>
            </a:r>
            <a:endParaRPr sz="1500" i="1">
              <a:solidFill>
                <a:schemeClr val="dk1"/>
              </a:solidFill>
            </a:endParaRPr>
          </a:p>
          <a:p>
            <a:pPr marL="457200" lvl="0" indent="-30241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</a:rPr>
              <a:t>Works efficiently with small datasets by leveraging pre-trained ImageNet weights.</a:t>
            </a:r>
            <a:endParaRPr sz="1500" i="1">
              <a:solidFill>
                <a:schemeClr val="dk1"/>
              </a:solidFill>
            </a:endParaRPr>
          </a:p>
          <a:p>
            <a:pPr marL="457200" lvl="0" indent="-30241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</a:rPr>
              <a:t>Captures essential texture and shape patterns, crucial for differentiating skin conditions.</a:t>
            </a:r>
            <a:endParaRPr sz="1500" i="1">
              <a:solidFill>
                <a:schemeClr val="dk1"/>
              </a:solidFill>
            </a:endParaRPr>
          </a:p>
          <a:p>
            <a:pPr marL="457200" lvl="0" indent="-30241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500" i="1">
                <a:solidFill>
                  <a:schemeClr val="dk1"/>
                </a:solidFill>
              </a:rPr>
              <a:t>Delivers a strong trade-off between model size and accuracy, making it suitable for applications with limited resources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sz="1500"/>
          </a:p>
        </p:txBody>
      </p:sp>
      <p:sp>
        <p:nvSpPr>
          <p:cNvPr id="308" name="Google Shape;308;p11"/>
          <p:cNvSpPr txBox="1"/>
          <p:nvPr/>
        </p:nvSpPr>
        <p:spPr>
          <a:xfrm>
            <a:off x="8174250" y="1517850"/>
            <a:ext cx="4017600" cy="5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Architecture:</a:t>
            </a: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 self-supervised ViT-based model trained using contrastive loss. It learns without labeled data to build robust and transferable visual representations.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this model?</a:t>
            </a:r>
            <a:endParaRPr sz="1200" b="1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high parameter count (~1 Billion), it captures long-range dependencies and relationships between pixels.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Generalizes well across datasets with minimal labeled data, making it ideal for medical imaging.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Distinguishes subtle color, texture, and lesion morphology variations, essential for skin disease classification.</a:t>
            </a:r>
            <a:endParaRPr sz="12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4285625" y="1441650"/>
            <a:ext cx="38982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50" b="1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Architecture: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lightweight evolution in the YOLO family, optimized for real-time detection and classification.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this model?</a:t>
            </a:r>
            <a:endParaRPr sz="1200" b="1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Balances lightweight design with high-accuracy, ideal for deployment in resource-constrained environments.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Fast inference speed, suitable for real-time lesion analysis.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detect multiple skin conditions in a single image, useful for complex cases with multiple lesions.</a:t>
            </a:r>
            <a:endParaRPr sz="12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lang="en-GB" sz="12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be fine-tuned for classification tasks, even when bounding boxes aren’t required.</a:t>
            </a:r>
            <a:endParaRPr sz="12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420400" y="1528249"/>
            <a:ext cx="3785400" cy="275700"/>
          </a:xfrm>
          <a:prstGeom prst="rect">
            <a:avLst/>
          </a:prstGeom>
          <a:solidFill>
            <a:srgbClr val="1C62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4325250" y="1517300"/>
            <a:ext cx="3684000" cy="2976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 (YOLOv8n-cls)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8174250" y="1517300"/>
            <a:ext cx="3835800" cy="297600"/>
          </a:xfrm>
          <a:prstGeom prst="rect">
            <a:avLst/>
          </a:prstGeom>
          <a:solidFill>
            <a:srgbClr val="22A8FF">
              <a:alpha val="7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Facebook/DINOv2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0f9301bc5_3_98"/>
          <p:cNvSpPr txBox="1">
            <a:spLocks noGrp="1"/>
          </p:cNvSpPr>
          <p:nvPr>
            <p:ph type="title"/>
          </p:nvPr>
        </p:nvSpPr>
        <p:spPr>
          <a:xfrm>
            <a:off x="459750" y="664278"/>
            <a:ext cx="110295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METHODOLOGY: MODELS &amp; APPROACH (2/2)</a:t>
            </a:r>
            <a:endParaRPr/>
          </a:p>
        </p:txBody>
      </p:sp>
      <p:sp>
        <p:nvSpPr>
          <p:cNvPr id="318" name="Google Shape;318;g340f9301bc5_3_98"/>
          <p:cNvSpPr txBox="1"/>
          <p:nvPr/>
        </p:nvSpPr>
        <p:spPr>
          <a:xfrm>
            <a:off x="655190" y="6377949"/>
            <a:ext cx="12703890" cy="41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4"/>
              <a:buFont typeface="Arial"/>
              <a:buNone/>
            </a:pPr>
            <a:r>
              <a:rPr lang="en-GB" sz="1000" b="0" i="0" u="sng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4"/>
              <a:buFont typeface="Arial"/>
              <a:buNone/>
            </a:pPr>
            <a:r>
              <a:rPr lang="en-GB"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Dosovitskiy, Alexey, Lucas Beyer, et al. 2020. “An Image is Worth 16x16 Words: Transformers for Image Recognition at Scale.” arXiv preprint arXiv:2010.11929. </a:t>
            </a:r>
            <a:r>
              <a:rPr lang="en-GB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https://arxiv.org/abs/2010.11929.</a:t>
            </a:r>
            <a:endParaRPr sz="10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40f9301bc5_3_98"/>
          <p:cNvSpPr txBox="1"/>
          <p:nvPr/>
        </p:nvSpPr>
        <p:spPr>
          <a:xfrm>
            <a:off x="553589" y="1313462"/>
            <a:ext cx="11269200" cy="307800"/>
          </a:xfrm>
          <a:prstGeom prst="rect">
            <a:avLst/>
          </a:prstGeom>
          <a:solidFill>
            <a:srgbClr val="22A8F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google/vit-base-patch16-224-in21k</a:t>
            </a:r>
            <a:endParaRPr sz="16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20" name="Google Shape;320;g340f9301bc5_3_98"/>
          <p:cNvGrpSpPr/>
          <p:nvPr/>
        </p:nvGrpSpPr>
        <p:grpSpPr>
          <a:xfrm>
            <a:off x="2200047" y="1683321"/>
            <a:ext cx="6472035" cy="4841754"/>
            <a:chOff x="1526947" y="1683321"/>
            <a:chExt cx="6472035" cy="4841754"/>
          </a:xfrm>
        </p:grpSpPr>
        <p:grpSp>
          <p:nvGrpSpPr>
            <p:cNvPr id="321" name="Google Shape;321;g340f9301bc5_3_98"/>
            <p:cNvGrpSpPr/>
            <p:nvPr/>
          </p:nvGrpSpPr>
          <p:grpSpPr>
            <a:xfrm>
              <a:off x="1526947" y="1683321"/>
              <a:ext cx="6472035" cy="3646210"/>
              <a:chOff x="2542947" y="1714851"/>
              <a:chExt cx="6472035" cy="3646210"/>
            </a:xfrm>
          </p:grpSpPr>
          <p:pic>
            <p:nvPicPr>
              <p:cNvPr id="322" name="Google Shape;322;g340f9301bc5_3_9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42947" y="1714851"/>
                <a:ext cx="6472035" cy="364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Google Shape;323;g340f9301bc5_3_98"/>
              <p:cNvSpPr/>
              <p:nvPr/>
            </p:nvSpPr>
            <p:spPr>
              <a:xfrm>
                <a:off x="2724345" y="1914413"/>
                <a:ext cx="6223711" cy="3446648"/>
              </a:xfrm>
              <a:prstGeom prst="rect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4" name="Google Shape;324;g340f9301bc5_3_98"/>
            <p:cNvGrpSpPr/>
            <p:nvPr/>
          </p:nvGrpSpPr>
          <p:grpSpPr>
            <a:xfrm>
              <a:off x="1715808" y="5152241"/>
              <a:ext cx="1691480" cy="1198001"/>
              <a:chOff x="455399" y="3929370"/>
              <a:chExt cx="1691480" cy="1198001"/>
            </a:xfrm>
          </p:grpSpPr>
          <p:sp>
            <p:nvSpPr>
              <p:cNvPr id="325" name="Google Shape;325;g340f9301bc5_3_98"/>
              <p:cNvSpPr txBox="1"/>
              <p:nvPr/>
            </p:nvSpPr>
            <p:spPr>
              <a:xfrm>
                <a:off x="455399" y="4188652"/>
                <a:ext cx="1691480" cy="938719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Takes in 224 x 224 images and divides into patches of 16x16 for the patch sequence 196 patches (14 x14)</a:t>
                </a:r>
                <a:endParaRPr/>
              </a:p>
            </p:txBody>
          </p:sp>
          <p:sp>
            <p:nvSpPr>
              <p:cNvPr id="326" name="Google Shape;326;g340f9301bc5_3_98"/>
              <p:cNvSpPr/>
              <p:nvPr/>
            </p:nvSpPr>
            <p:spPr>
              <a:xfrm>
                <a:off x="954856" y="3929370"/>
                <a:ext cx="573761" cy="270494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07678B"/>
                  </a:gs>
                  <a:gs pos="50000">
                    <a:srgbClr val="0A95CA"/>
                  </a:gs>
                  <a:gs pos="100000">
                    <a:srgbClr val="0DB3F3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7" name="Google Shape;327;g340f9301bc5_3_98"/>
            <p:cNvGrpSpPr/>
            <p:nvPr/>
          </p:nvGrpSpPr>
          <p:grpSpPr>
            <a:xfrm>
              <a:off x="3496331" y="5152241"/>
              <a:ext cx="2673821" cy="1372834"/>
              <a:chOff x="3816943" y="5251225"/>
              <a:chExt cx="2673821" cy="1372834"/>
            </a:xfrm>
          </p:grpSpPr>
          <p:sp>
            <p:nvSpPr>
              <p:cNvPr id="328" name="Google Shape;328;g340f9301bc5_3_98"/>
              <p:cNvSpPr txBox="1"/>
              <p:nvPr/>
            </p:nvSpPr>
            <p:spPr>
              <a:xfrm>
                <a:off x="3816943" y="5516063"/>
                <a:ext cx="2673821" cy="1107996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Each patch is flattened into a 1D vector. These vectors are then projected linearly into a fixed-size embedding space. This projection step is analogous to word embeddings in NLP</a:t>
                </a:r>
                <a:endParaRPr sz="11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" name="Google Shape;329;g340f9301bc5_3_98"/>
              <p:cNvSpPr/>
              <p:nvPr/>
            </p:nvSpPr>
            <p:spPr>
              <a:xfrm>
                <a:off x="4836062" y="5251225"/>
                <a:ext cx="573761" cy="271233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07678B"/>
                  </a:gs>
                  <a:gs pos="50000">
                    <a:srgbClr val="0A95CA"/>
                  </a:gs>
                  <a:gs pos="100000">
                    <a:srgbClr val="0DB3F3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30" name="Google Shape;330;g340f9301bc5_3_98"/>
          <p:cNvGrpSpPr/>
          <p:nvPr/>
        </p:nvGrpSpPr>
        <p:grpSpPr>
          <a:xfrm>
            <a:off x="8730314" y="1939280"/>
            <a:ext cx="3288709" cy="3830123"/>
            <a:chOff x="7152486" y="1856280"/>
            <a:chExt cx="4854900" cy="2832722"/>
          </a:xfrm>
        </p:grpSpPr>
        <p:sp>
          <p:nvSpPr>
            <p:cNvPr id="331" name="Google Shape;331;g340f9301bc5_3_98"/>
            <p:cNvSpPr txBox="1"/>
            <p:nvPr/>
          </p:nvSpPr>
          <p:spPr>
            <a:xfrm>
              <a:off x="7152486" y="1856280"/>
              <a:ext cx="4854900" cy="5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Multi-Head Self-Attention:</a:t>
              </a:r>
              <a:r>
                <a:rPr lang="en-GB" sz="11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This mechanism enables the model to capture relationships between all patches, allowing it to understand global context across the image.</a:t>
              </a:r>
              <a:endParaRPr/>
            </a:p>
          </p:txBody>
        </p:sp>
        <p:sp>
          <p:nvSpPr>
            <p:cNvPr id="332" name="Google Shape;332;g340f9301bc5_3_98"/>
            <p:cNvSpPr txBox="1"/>
            <p:nvPr/>
          </p:nvSpPr>
          <p:spPr>
            <a:xfrm>
              <a:off x="7152486" y="2555535"/>
              <a:ext cx="4854900" cy="5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Feed-Forward Neural Networks (MLP):</a:t>
              </a:r>
              <a:r>
                <a:rPr lang="en-GB" sz="11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Each attention block is followed by a multi-layer perceptron that further processes the information.</a:t>
              </a:r>
              <a:endParaRPr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g340f9301bc5_3_98"/>
            <p:cNvSpPr txBox="1"/>
            <p:nvPr/>
          </p:nvSpPr>
          <p:spPr>
            <a:xfrm>
              <a:off x="7152486" y="3254787"/>
              <a:ext cx="48549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Normalization &amp; Residual Connections:</a:t>
              </a:r>
              <a:r>
                <a:rPr lang="en-GB" sz="11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Layer normalization and residual connections help stabilize and improve training.</a:t>
              </a:r>
              <a:endParaRPr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g340f9301bc5_3_98"/>
            <p:cNvSpPr txBox="1"/>
            <p:nvPr/>
          </p:nvSpPr>
          <p:spPr>
            <a:xfrm>
              <a:off x="7152486" y="3869402"/>
              <a:ext cx="4854900" cy="8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Class Token: </a:t>
              </a:r>
              <a:r>
                <a:rPr lang="en-GB" sz="11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A special token (similar to the [CLS] token in language models) is prepended to the sequence of patch embeddings. After processing through the transformer layers, the final representation of this token is used for classification.</a:t>
              </a:r>
              <a:endParaRPr/>
            </a:p>
          </p:txBody>
        </p:sp>
      </p:grpSp>
      <p:sp>
        <p:nvSpPr>
          <p:cNvPr id="335" name="Google Shape;335;g340f9301bc5_3_98"/>
          <p:cNvSpPr txBox="1"/>
          <p:nvPr/>
        </p:nvSpPr>
        <p:spPr>
          <a:xfrm>
            <a:off x="553589" y="1887456"/>
            <a:ext cx="1760930" cy="12772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Output: 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class token representation is passed through a linear layer (and sometimes additional normalization layers) to produce the final predictions.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" name="Google Shape;336;g340f9301bc5_3_98"/>
          <p:cNvSpPr/>
          <p:nvPr/>
        </p:nvSpPr>
        <p:spPr>
          <a:xfrm rot="-5400000">
            <a:off x="2132836" y="2404564"/>
            <a:ext cx="573761" cy="27049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7678B"/>
              </a:gs>
              <a:gs pos="50000">
                <a:srgbClr val="0A95CA"/>
              </a:gs>
              <a:gs pos="100000">
                <a:srgbClr val="0DB3F3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0f9301bc5_3_121"/>
          <p:cNvSpPr/>
          <p:nvPr/>
        </p:nvSpPr>
        <p:spPr>
          <a:xfrm>
            <a:off x="2774975" y="1457025"/>
            <a:ext cx="9296700" cy="50547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2" name="Google Shape;342;g340f9301bc5_3_121"/>
          <p:cNvSpPr/>
          <p:nvPr/>
        </p:nvSpPr>
        <p:spPr>
          <a:xfrm>
            <a:off x="2999175" y="2241450"/>
            <a:ext cx="2924100" cy="367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Image pre-processing &amp; augmentation</a:t>
            </a:r>
            <a:endParaRPr sz="1600" b="1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40f9301bc5_3_121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METHODOLOGY: SOLUTION ARCHITECTURE</a:t>
            </a:r>
            <a:endParaRPr/>
          </a:p>
        </p:txBody>
      </p:sp>
      <p:sp>
        <p:nvSpPr>
          <p:cNvPr id="344" name="Google Shape;344;g340f9301bc5_3_121"/>
          <p:cNvSpPr/>
          <p:nvPr/>
        </p:nvSpPr>
        <p:spPr>
          <a:xfrm>
            <a:off x="672850" y="2267275"/>
            <a:ext cx="1992600" cy="2455500"/>
          </a:xfrm>
          <a:prstGeom prst="rect">
            <a:avLst/>
          </a:prstGeom>
          <a:solidFill>
            <a:srgbClr val="D8F1E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load_dataset("Muzmmillcoste/dermnet")</a:t>
            </a:r>
            <a:endParaRPr sz="1800" b="0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340f9301bc5_3_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11" y="3009760"/>
            <a:ext cx="1781424" cy="4667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40f9301bc5_3_121"/>
          <p:cNvSpPr/>
          <p:nvPr/>
        </p:nvSpPr>
        <p:spPr>
          <a:xfrm>
            <a:off x="6428625" y="1890250"/>
            <a:ext cx="5431500" cy="222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340f9301bc5_3_121"/>
          <p:cNvCxnSpPr/>
          <p:nvPr/>
        </p:nvCxnSpPr>
        <p:spPr>
          <a:xfrm rot="10800000" flipH="1">
            <a:off x="2685150" y="3861725"/>
            <a:ext cx="296400" cy="9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g340f9301bc5_3_121"/>
          <p:cNvCxnSpPr/>
          <p:nvPr/>
        </p:nvCxnSpPr>
        <p:spPr>
          <a:xfrm rot="10800000" flipH="1">
            <a:off x="5923675" y="3585950"/>
            <a:ext cx="456000" cy="48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9" name="Google Shape;349;g340f9301bc5_3_121"/>
          <p:cNvSpPr/>
          <p:nvPr/>
        </p:nvSpPr>
        <p:spPr>
          <a:xfrm>
            <a:off x="3057600" y="3142275"/>
            <a:ext cx="2710200" cy="1438800"/>
          </a:xfrm>
          <a:prstGeom prst="roundRect">
            <a:avLst>
              <a:gd name="adj" fmla="val 16667"/>
            </a:avLst>
          </a:prstGeom>
          <a:solidFill>
            <a:srgbClr val="A2DE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Torchvision.transforms</a:t>
            </a:r>
            <a:endParaRPr sz="1100" b="0" i="0" u="none" strike="noStrike" cap="none">
              <a:solidFill>
                <a:srgbClr val="1880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RandomResizedCrop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RandomHorizontalFlip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CenterCrop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ToTensor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40f9301bc5_3_121"/>
          <p:cNvSpPr/>
          <p:nvPr/>
        </p:nvSpPr>
        <p:spPr>
          <a:xfrm>
            <a:off x="6428575" y="4481550"/>
            <a:ext cx="5431500" cy="180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Deployment for predictions</a:t>
            </a:r>
            <a:endParaRPr sz="1600" b="1" i="0" u="none" strike="noStrike" cap="non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g340f9301bc5_3_121"/>
          <p:cNvCxnSpPr>
            <a:stCxn id="352" idx="2"/>
            <a:endCxn id="353" idx="0"/>
          </p:cNvCxnSpPr>
          <p:nvPr/>
        </p:nvCxnSpPr>
        <p:spPr>
          <a:xfrm flipH="1">
            <a:off x="8124600" y="3272850"/>
            <a:ext cx="4200" cy="203700"/>
          </a:xfrm>
          <a:prstGeom prst="straightConnector1">
            <a:avLst/>
          </a:prstGeom>
          <a:noFill/>
          <a:ln w="12700" cap="rnd" cmpd="sng">
            <a:solidFill>
              <a:srgbClr val="3F3F3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4" name="Google Shape;354;g340f9301bc5_3_121"/>
          <p:cNvSpPr/>
          <p:nvPr/>
        </p:nvSpPr>
        <p:spPr>
          <a:xfrm>
            <a:off x="6654800" y="5184600"/>
            <a:ext cx="3114000" cy="792300"/>
          </a:xfrm>
          <a:prstGeom prst="roundRect">
            <a:avLst>
              <a:gd name="adj" fmla="val 16667"/>
            </a:avLst>
          </a:prstGeom>
          <a:solidFill>
            <a:srgbClr val="BFD9D8"/>
          </a:solidFill>
          <a:ln w="222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 +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Score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340f9301bc5_3_121"/>
          <p:cNvPicPr preferRelativeResize="0"/>
          <p:nvPr/>
        </p:nvPicPr>
        <p:blipFill rotWithShape="1">
          <a:blip r:embed="rId4">
            <a:alphaModFix/>
          </a:blip>
          <a:srcRect t="27634" b="34700"/>
          <a:stretch/>
        </p:blipFill>
        <p:spPr>
          <a:xfrm>
            <a:off x="912950" y="3659225"/>
            <a:ext cx="1340650" cy="33602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sp>
        <p:nvSpPr>
          <p:cNvPr id="356" name="Google Shape;356;g340f9301bc5_3_121"/>
          <p:cNvSpPr/>
          <p:nvPr/>
        </p:nvSpPr>
        <p:spPr>
          <a:xfrm>
            <a:off x="3106125" y="5059500"/>
            <a:ext cx="2710200" cy="646500"/>
          </a:xfrm>
          <a:prstGeom prst="roundRect">
            <a:avLst>
              <a:gd name="adj" fmla="val 16667"/>
            </a:avLst>
          </a:prstGeom>
          <a:solidFill>
            <a:srgbClr val="A2DE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AutoImageProcessor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340f9301bc5_3_121"/>
          <p:cNvPicPr preferRelativeResize="0"/>
          <p:nvPr/>
        </p:nvPicPr>
        <p:blipFill rotWithShape="1">
          <a:blip r:embed="rId4">
            <a:alphaModFix/>
          </a:blip>
          <a:srcRect t="27634" r="73147" b="30388"/>
          <a:stretch/>
        </p:blipFill>
        <p:spPr>
          <a:xfrm>
            <a:off x="3232750" y="5141837"/>
            <a:ext cx="360000" cy="37447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pic>
        <p:nvPicPr>
          <p:cNvPr id="358" name="Google Shape;358;g340f9301bc5_3_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9789" y="3694163"/>
            <a:ext cx="687035" cy="792225"/>
          </a:xfrm>
          <a:prstGeom prst="rect">
            <a:avLst/>
          </a:prstGeom>
          <a:solidFill>
            <a:srgbClr val="A2DEF4"/>
          </a:solidFill>
          <a:ln>
            <a:noFill/>
          </a:ln>
        </p:spPr>
      </p:pic>
      <p:cxnSp>
        <p:nvCxnSpPr>
          <p:cNvPr id="359" name="Google Shape;359;g340f9301bc5_3_121"/>
          <p:cNvCxnSpPr/>
          <p:nvPr/>
        </p:nvCxnSpPr>
        <p:spPr>
          <a:xfrm flipH="1">
            <a:off x="9191250" y="4136525"/>
            <a:ext cx="6000" cy="3450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0" name="Google Shape;360;g340f9301bc5_3_1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9174" y="1484101"/>
            <a:ext cx="1462187" cy="646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</p:pic>
      <p:pic>
        <p:nvPicPr>
          <p:cNvPr id="361" name="Google Shape;361;g340f9301bc5_3_121"/>
          <p:cNvPicPr preferRelativeResize="0"/>
          <p:nvPr/>
        </p:nvPicPr>
        <p:blipFill rotWithShape="1">
          <a:blip r:embed="rId7">
            <a:alphaModFix/>
          </a:blip>
          <a:srcRect l="32367" t="25315" r="29011" b="41793"/>
          <a:stretch/>
        </p:blipFill>
        <p:spPr>
          <a:xfrm>
            <a:off x="9276125" y="4523763"/>
            <a:ext cx="409675" cy="348900"/>
          </a:xfrm>
          <a:prstGeom prst="rect">
            <a:avLst/>
          </a:prstGeom>
          <a:solidFill>
            <a:srgbClr val="CBE2F5"/>
          </a:solidFill>
          <a:ln>
            <a:noFill/>
          </a:ln>
        </p:spPr>
      </p:pic>
      <p:pic>
        <p:nvPicPr>
          <p:cNvPr id="362" name="Google Shape;362;g340f9301bc5_3_1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11175" y="5298321"/>
            <a:ext cx="1060800" cy="56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40f9301bc5_3_121"/>
          <p:cNvPicPr preferRelativeResize="0"/>
          <p:nvPr/>
        </p:nvPicPr>
        <p:blipFill rotWithShape="1">
          <a:blip r:embed="rId9">
            <a:alphaModFix/>
          </a:blip>
          <a:srcRect l="20238" t="20094" r="21904" b="14999"/>
          <a:stretch/>
        </p:blipFill>
        <p:spPr>
          <a:xfrm>
            <a:off x="9677201" y="2712639"/>
            <a:ext cx="2099075" cy="1038100"/>
          </a:xfrm>
          <a:prstGeom prst="rect">
            <a:avLst/>
          </a:prstGeom>
          <a:solidFill>
            <a:srgbClr val="BFD9D8"/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4" name="Google Shape;364;g340f9301bc5_3_121"/>
          <p:cNvPicPr preferRelativeResize="0"/>
          <p:nvPr/>
        </p:nvPicPr>
        <p:blipFill rotWithShape="1">
          <a:blip r:embed="rId4">
            <a:alphaModFix/>
          </a:blip>
          <a:srcRect t="27634" r="73147" b="30388"/>
          <a:stretch/>
        </p:blipFill>
        <p:spPr>
          <a:xfrm>
            <a:off x="8457425" y="2510425"/>
            <a:ext cx="360000" cy="37447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pic>
        <p:nvPicPr>
          <p:cNvPr id="365" name="Google Shape;365;g340f9301bc5_3_121"/>
          <p:cNvPicPr preferRelativeResize="0"/>
          <p:nvPr/>
        </p:nvPicPr>
        <p:blipFill rotWithShape="1">
          <a:blip r:embed="rId10">
            <a:alphaModFix/>
          </a:blip>
          <a:srcRect l="61653" t="14529" r="6459" b="7981"/>
          <a:stretch/>
        </p:blipFill>
        <p:spPr>
          <a:xfrm>
            <a:off x="10393923" y="2267281"/>
            <a:ext cx="495300" cy="617620"/>
          </a:xfrm>
          <a:prstGeom prst="rect">
            <a:avLst/>
          </a:prstGeom>
          <a:solidFill>
            <a:srgbClr val="D8F1EA"/>
          </a:solidFill>
          <a:ln w="222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6" name="Google Shape;366;g340f9301bc5_3_121"/>
          <p:cNvSpPr txBox="1"/>
          <p:nvPr/>
        </p:nvSpPr>
        <p:spPr>
          <a:xfrm>
            <a:off x="672825" y="1810350"/>
            <a:ext cx="199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D567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D567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D567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Sourcing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40f9301bc5_3_121"/>
          <p:cNvSpPr/>
          <p:nvPr/>
        </p:nvSpPr>
        <p:spPr>
          <a:xfrm>
            <a:off x="6571800" y="2309250"/>
            <a:ext cx="3114000" cy="963600"/>
          </a:xfrm>
          <a:prstGeom prst="roundRect">
            <a:avLst>
              <a:gd name="adj" fmla="val 16667"/>
            </a:avLst>
          </a:prstGeom>
          <a:solidFill>
            <a:srgbClr val="D8F1EA"/>
          </a:solidFill>
          <a:ln w="222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Google’s pre-trained transformer model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vit-base-patch-16-224-in21k </a:t>
            </a: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40f9301bc5_3_121"/>
          <p:cNvSpPr/>
          <p:nvPr/>
        </p:nvSpPr>
        <p:spPr>
          <a:xfrm>
            <a:off x="6571800" y="3476550"/>
            <a:ext cx="3105600" cy="518700"/>
          </a:xfrm>
          <a:prstGeom prst="roundRect">
            <a:avLst>
              <a:gd name="adj" fmla="val 16667"/>
            </a:avLst>
          </a:prstGeom>
          <a:solidFill>
            <a:srgbClr val="BFD9D8"/>
          </a:solidFill>
          <a:ln w="222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 to edge framework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40f9301bc5_3_121"/>
          <p:cNvSpPr txBox="1"/>
          <p:nvPr/>
        </p:nvSpPr>
        <p:spPr>
          <a:xfrm>
            <a:off x="3903588" y="4596363"/>
            <a:ext cx="8658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</a:t>
            </a:r>
            <a:endParaRPr sz="1300" b="1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0f9301bc5_3_150"/>
          <p:cNvSpPr txBox="1">
            <a:spLocks noGrp="1"/>
          </p:cNvSpPr>
          <p:nvPr>
            <p:ph type="title"/>
          </p:nvPr>
        </p:nvSpPr>
        <p:spPr>
          <a:xfrm>
            <a:off x="581200" y="702152"/>
            <a:ext cx="110295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RESULTS &amp; KEY FINDINGS (1/2)</a:t>
            </a:r>
            <a:endParaRPr/>
          </a:p>
        </p:txBody>
      </p:sp>
      <p:graphicFrame>
        <p:nvGraphicFramePr>
          <p:cNvPr id="373" name="Google Shape;373;g340f9301bc5_3_150"/>
          <p:cNvGraphicFramePr/>
          <p:nvPr/>
        </p:nvGraphicFramePr>
        <p:xfrm>
          <a:off x="581200" y="164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{7321D871-1608-44D2-BE0E-C65AA2FF325A}</a:tableStyleId>
              </a:tblPr>
              <a:tblGrid>
                <a:gridCol w="171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8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Model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Type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Parameters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Training Time </a:t>
                      </a:r>
                      <a:endParaRPr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(A100 GPU)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Training Accuracy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Validation Accuracy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Test Accuracy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Key Features</a:t>
                      </a:r>
                      <a:endParaRPr sz="14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MobileNetV2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CNN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3.05M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25 mins on (10 epochs)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50.35</a:t>
                      </a:r>
                      <a:r>
                        <a:rPr lang="en-GB" sz="1400" u="none" strike="noStrike" cap="non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43.10%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56.14%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Lightweight, efficient for mobile/edge. Requires extensive tuning to improve performance</a:t>
                      </a:r>
                      <a:endParaRPr sz="1400" i="1" u="none" strike="noStrike" cap="non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YOLOv8 (YOLOv8n-cls)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CNN (Object Detection &amp; Classification)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~1.47M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20 min on (10 epochs)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50.76%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44.92%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48.20%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Optimized for real-time detection</a:t>
                      </a:r>
                      <a:endParaRPr sz="1400" i="1" u="none" strike="noStrike" cap="non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Facebook/DINOv2-base (Vision Transformer)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Vision-based Transformer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 Billion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30 mins on (10 epochs)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83.</a:t>
                      </a:r>
                      <a:r>
                        <a:rPr lang="en-GB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45</a:t>
                      </a: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</a:t>
                      </a:r>
                      <a:r>
                        <a:rPr lang="en-GB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7.35</a:t>
                      </a:r>
                      <a:r>
                        <a:rPr lang="en-GB" sz="14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</a:t>
                      </a:r>
                      <a:r>
                        <a:rPr lang="en-GB" sz="1400" u="none" strike="noStrike" cap="non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.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87</a:t>
                      </a:r>
                      <a:r>
                        <a:rPr lang="en-GB" sz="1400" u="none" strike="noStrike" cap="non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Self-supervised learning, robust representations</a:t>
                      </a:r>
                      <a:endParaRPr sz="1400" i="1" u="none" strike="noStrike" cap="non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Google/VIT-base-patch-16-224-in21K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Vision-based Transformer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86.6 M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>
                        <a:solidFill>
                          <a:srgbClr val="3F3F3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20 mins on (10 epochs)</a:t>
                      </a:r>
                      <a:endParaRPr sz="1400" i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92.56%</a:t>
                      </a:r>
                      <a:endParaRPr sz="1400" u="none" strike="noStrike" cap="non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96.88%</a:t>
                      </a:r>
                      <a:endParaRPr sz="1400" u="none" strike="noStrike" cap="non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96.99%</a:t>
                      </a:r>
                      <a:endParaRPr sz="1400" u="none" strike="noStrike" cap="non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i="1" u="none" strike="noStrike" cap="non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Pretrained on ImageNet-21K, and finetuned on DermNet - strong performance on various vision tasks</a:t>
                      </a:r>
                      <a:endParaRPr sz="1400" i="1" u="none" strike="noStrike" cap="non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0f9301bc5_3_155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RESULTS &amp; KEY FINDINGS (2/2)</a:t>
            </a:r>
            <a:endParaRPr/>
          </a:p>
        </p:txBody>
      </p:sp>
      <p:sp>
        <p:nvSpPr>
          <p:cNvPr id="379" name="Google Shape;379;g340f9301bc5_3_155"/>
          <p:cNvSpPr txBox="1"/>
          <p:nvPr/>
        </p:nvSpPr>
        <p:spPr>
          <a:xfrm>
            <a:off x="581199" y="1501125"/>
            <a:ext cx="11029499" cy="4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The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Google VIT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finetuned on DermNet data,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showed the best performance 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across train, validation and test splits. 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The self-attention mechanism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captures global context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effectively handling complex skin patterns.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Data augmentation and pre-processing 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helped address class imbalance, image quality variability, and potential bias (e.g., overrepresentation of light-skinned samples).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Compared with other architectures, ViT demonstrated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superior accuracy 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for skin condition classification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From the literature review and experimentation, we understood that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computational power is key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for large model hyperparameter tuning </a:t>
            </a:r>
            <a:r>
              <a:rPr lang="en-GB"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as it greatly reduces the training time 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0c608cdd9_0_89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385" name="Google Shape;385;g340c608cdd9_0_89"/>
          <p:cNvSpPr txBox="1"/>
          <p:nvPr/>
        </p:nvSpPr>
        <p:spPr>
          <a:xfrm>
            <a:off x="581200" y="1564200"/>
            <a:ext cx="11334000" cy="3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Recent advancements in deep learning for skin disease classification have demonstrated the effectiveness of CNNs, real-time object detection models, and vision transformers: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 has been widely adopted in edge AI applications due to its efficient architecture. Its use in dermatology has shown promising results in low-resource environments, where mobile-based screening tools are necessary.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is primarily known for object detection, but recent studies suggest its classification version (YOLOv8n-cls) can achieve high-speed, real-time inference while maintaining accuracy, making it suitable for skin lesion analysis.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Facebook’s DINOv2 Vision Transformer has been applied successfully in medical imaging tasks. According to Mohan et al. (2024), DINOv2 achieved 96.48% accuracy and 0.9727 F1-score on a dataset of 31 skin disease classes. Additionally, Oquab et al. (2023) highlighted DINOv2’s ability to capture subtle differences in lesion morphology, making it a valuable model for dermatology.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Google/VIT-base-patch-16-224-in21K has shown strong performance in medical imaging tasks due to its global feature extraction capabilities. By pretraining on ImageNet-21K and fine-tuning on DermNet, it achieves robust classification performance.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0f9301bc5_3_160"/>
          <p:cNvSpPr txBox="1">
            <a:spLocks noGrp="1"/>
          </p:cNvSpPr>
          <p:nvPr>
            <p:ph type="title"/>
          </p:nvPr>
        </p:nvSpPr>
        <p:spPr>
          <a:xfrm>
            <a:off x="581200" y="661812"/>
            <a:ext cx="11029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91" name="Google Shape;391;g340f9301bc5_3_160"/>
          <p:cNvSpPr txBox="1">
            <a:spLocks noGrp="1"/>
          </p:cNvSpPr>
          <p:nvPr>
            <p:ph type="body" idx="1"/>
          </p:nvPr>
        </p:nvSpPr>
        <p:spPr>
          <a:xfrm>
            <a:off x="581200" y="1222415"/>
            <a:ext cx="11029500" cy="595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Dermnet. “Dermatology Image Dataset.”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https://dermnetnz.org/dermatology-image-dataset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McDonald, Kate. “HiNZ 2017: DermNet using AI for skin disease image recognition tool.” </a:t>
            </a:r>
            <a:r>
              <a:rPr lang="en-GB" sz="1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Pulse IT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https://www.pulseit.news/new-zealand-digital-health/hinz-2017-dermnet-using-ai-for-skin-disease-image-recognition-tool/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Liopyris, Konstantinos, Stamatios Gregoriou, Julia Dias, and Alexandros J. Stratigos. 2023. “Artificial Intelligence in Dermatology: Challenges and Perspectives.” PubMed Central.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https://pmc.ncbi.nlm.nih.gov/articles/PMC9674813/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Dosovitskiy, Alexey, Lucas Beyer, et al. 2020. “An Image is Worth 16x16 Words: Transformers for Image Recognition at Scale.” arXiv preprint arXiv:2010.11929.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https://arxiv.org/abs/2010.11929.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Oquab, Maxime, Timothée Darcet, et al. 2023. “DINOv2: Learning Robust Visual Features without Supervision.” </a:t>
            </a:r>
            <a:r>
              <a:rPr lang="en-GB" sz="1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arXiv:2304.07193.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https://arxiv.org/abs/2304.07193.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RoboFlow. “What Is YOLOv8? A Complete Guide.” </a:t>
            </a:r>
            <a:r>
              <a:rPr lang="en-GB" sz="1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Roboflow Blog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8"/>
              </a:rPr>
              <a:t>https://blog.roboflow.com/what-is-yolov8/.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Mohan, Jayanth, Arrun Sivasubramanian, Sowmya V, and Vinayakumar Ravi. 2024. “Enhancing Skin Disease Classification Leveraging Transformer-based Deep Learning Architectures and Explainable AI.” </a:t>
            </a:r>
            <a:r>
              <a:rPr lang="en-GB" sz="1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arXiv:2407.14757.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9"/>
              </a:rPr>
              <a:t> https://arxiv.org/pdf/2407.14757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Miętkiewicz, Łukasz, Leon Ciechanowski, and Dariusz Jemielniak. "The Skin Game: Revolutionizing Standards for AI Dermatology Model Comparison." </a:t>
            </a:r>
            <a:r>
              <a:rPr lang="en-GB" sz="1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 arXiv:2502.02500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(2025).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0"/>
              </a:rPr>
              <a:t> https://arxiv.org/pdf/2502.02500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NEXT STEPS/PATHS TO MVP</a:t>
            </a:r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body" idx="1"/>
          </p:nvPr>
        </p:nvSpPr>
        <p:spPr>
          <a:xfrm>
            <a:off x="581200" y="1546275"/>
            <a:ext cx="11029500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Data Expansion: Train the model on normal skin samples across diverse races to further reduce bias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(l</a:t>
            </a:r>
            <a:r>
              <a:rPr lang="en-GB" sz="1400" b="1">
                <a:latin typeface="Avenir"/>
                <a:ea typeface="Avenir"/>
                <a:cs typeface="Avenir"/>
                <a:sym typeface="Avenir"/>
              </a:rPr>
              <a:t>imit false positives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on normal skin)</a:t>
            </a:r>
            <a:endParaRPr sz="1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Explainability Integration: Incorporate tools like GradCAM and SHAP to provide interpretability and build trust in AI predictions.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Rigorous External Validation: Validate on broader, external datasets to ensure generalization and continuous performance monitoring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(e.g. SCIN and HAM 10000)</a:t>
            </a:r>
            <a:endParaRPr sz="1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</a:pPr>
            <a:r>
              <a:rPr lang="en-GB" sz="1400"/>
              <a:t>Mobile Deployment: Integrate ONNX Runtime Mobile to enable efficient on-device inference, ensuring offline functionality and a smooth user experience on both iOS and Android.</a:t>
            </a:r>
            <a:endParaRPr sz="1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/>
              <a:t>User Interface Development: Create an intuitive, mobile-friendly interface with real-time predictions and potential telemedicine integration.</a:t>
            </a:r>
            <a:endParaRPr sz="1400"/>
          </a:p>
          <a:p>
            <a:pPr marL="306000" lvl="0" indent="-2066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7"/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0f298bb9a_0_18"/>
          <p:cNvSpPr txBox="1"/>
          <p:nvPr/>
        </p:nvSpPr>
        <p:spPr>
          <a:xfrm>
            <a:off x="887800" y="1887375"/>
            <a:ext cx="8722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3" name="Google Shape;403;g340f298bb9a_0_18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04" name="Google Shape;404;g340f298bb9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00" y="2238399"/>
            <a:ext cx="4094099" cy="3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40f298bb9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650" y="2324950"/>
            <a:ext cx="6473050" cy="3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EXECUTIVE SUMMARY</a:t>
            </a:r>
            <a:endParaRPr/>
          </a:p>
        </p:txBody>
      </p:sp>
      <p:sp>
        <p:nvSpPr>
          <p:cNvPr id="193" name="Google Shape;193;p2"/>
          <p:cNvSpPr txBox="1">
            <a:spLocks noGrp="1"/>
          </p:cNvSpPr>
          <p:nvPr>
            <p:ph type="body" idx="1"/>
          </p:nvPr>
        </p:nvSpPr>
        <p:spPr>
          <a:xfrm>
            <a:off x="581200" y="1518250"/>
            <a:ext cx="11029500" cy="45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 b="1">
                <a:solidFill>
                  <a:schemeClr val="accent1"/>
                </a:solidFill>
              </a:rPr>
              <a:t>Application Purpose: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Develop an AI-powered application to deliver real-time skin condition classification, enhancing access to timely dermatological care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 b="1">
                <a:solidFill>
                  <a:schemeClr val="accent1"/>
                </a:solidFill>
              </a:rPr>
              <a:t>Problem Statement: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2932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Libre Franklin"/>
              <a:buChar char="●"/>
            </a:pPr>
            <a:r>
              <a:rPr lang="en-GB" sz="1600">
                <a:solidFill>
                  <a:schemeClr val="dk1"/>
                </a:solidFill>
              </a:rPr>
              <a:t>How can we ensure timely and accurate preliminary diagnosis for people affected by skin conditions if they lack immediate access to a dermatologist?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 b="1">
                <a:solidFill>
                  <a:schemeClr val="accent1"/>
                </a:solidFill>
              </a:rPr>
              <a:t>Model Solution &amp; Results</a:t>
            </a:r>
            <a:r>
              <a:rPr lang="en-GB" sz="1100" b="1">
                <a:solidFill>
                  <a:schemeClr val="dk1"/>
                </a:solidFill>
              </a:rPr>
              <a:t>:</a:t>
            </a:r>
            <a:endParaRPr sz="11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i="1">
              <a:solidFill>
                <a:schemeClr val="dk1"/>
              </a:solidFill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lang="en-GB" sz="1600" b="1" i="1">
                <a:solidFill>
                  <a:schemeClr val="dk1"/>
                </a:solidFill>
              </a:rPr>
              <a:t>Solution: </a:t>
            </a:r>
            <a:r>
              <a:rPr lang="en-GB" sz="1600">
                <a:solidFill>
                  <a:schemeClr val="dk1"/>
                </a:solidFill>
              </a:rPr>
              <a:t>We utilize a fine-tuned Google/ViT-base-patch16-224-in21k model leveraging transformer-based global feature extraction for superior classification performance.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lang="en-GB" sz="1600" b="1" i="1">
                <a:solidFill>
                  <a:schemeClr val="dk1"/>
                </a:solidFill>
              </a:rPr>
              <a:t>Results:</a:t>
            </a:r>
            <a:r>
              <a:rPr lang="en-GB" sz="1600">
                <a:solidFill>
                  <a:schemeClr val="dk1"/>
                </a:solidFill>
              </a:rPr>
              <a:t> The ViT model demonstrated robust accuracy across training, validation, and test datasets, supporting effective preliminary assessments and integration into telemedicine workflows.</a:t>
            </a:r>
            <a:endParaRPr sz="1100">
              <a:solidFill>
                <a:schemeClr val="dk1"/>
              </a:solidFill>
            </a:endParaRPr>
          </a:p>
          <a:p>
            <a:pPr marL="306000" lvl="0" indent="-20668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2000"/>
              <a:buNone/>
            </a:pPr>
            <a:endParaRPr/>
          </a:p>
        </p:txBody>
      </p:sp>
      <p:grpSp>
        <p:nvGrpSpPr>
          <p:cNvPr id="194" name="Google Shape;194;p2"/>
          <p:cNvGrpSpPr/>
          <p:nvPr/>
        </p:nvGrpSpPr>
        <p:grpSpPr>
          <a:xfrm>
            <a:off x="657400" y="1541024"/>
            <a:ext cx="3933600" cy="2345100"/>
            <a:chOff x="657400" y="1541024"/>
            <a:chExt cx="3933600" cy="2345100"/>
          </a:xfrm>
        </p:grpSpPr>
        <p:sp>
          <p:nvSpPr>
            <p:cNvPr id="195" name="Google Shape;195;p2"/>
            <p:cNvSpPr/>
            <p:nvPr/>
          </p:nvSpPr>
          <p:spPr>
            <a:xfrm>
              <a:off x="657400" y="2509849"/>
              <a:ext cx="3933600" cy="3495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Problem Statement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57400" y="1541024"/>
              <a:ext cx="3933600" cy="34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Application Purpose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7400" y="3536624"/>
              <a:ext cx="3933600" cy="349500"/>
            </a:xfrm>
            <a:prstGeom prst="rect">
              <a:avLst/>
            </a:prstGeom>
            <a:solidFill>
              <a:srgbClr val="0B49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Model Solution and Results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0e7acb477_2_2"/>
          <p:cNvSpPr txBox="1"/>
          <p:nvPr/>
        </p:nvSpPr>
        <p:spPr>
          <a:xfrm>
            <a:off x="1007025" y="1808925"/>
            <a:ext cx="8722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1" name="Google Shape;411;g340e7acb477_2_2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12" name="Google Shape;412;g340e7acb477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50" y="2238401"/>
            <a:ext cx="4072799" cy="3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40e7acb477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350" y="2330625"/>
            <a:ext cx="6374075" cy="33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0f298bb9a_0_36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419" name="Google Shape;419;g340f298bb9a_0_36"/>
          <p:cNvSpPr txBox="1"/>
          <p:nvPr/>
        </p:nvSpPr>
        <p:spPr>
          <a:xfrm>
            <a:off x="662700" y="1626725"/>
            <a:ext cx="94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 DINO v2 finetuned base model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0" name="Google Shape;420;g340f298bb9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1991700"/>
            <a:ext cx="4905391" cy="456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40f298bb9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999" y="2144100"/>
            <a:ext cx="5971700" cy="329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27" name="Google Shape;4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01" y="1991700"/>
            <a:ext cx="4549376" cy="42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 txBox="1"/>
          <p:nvPr/>
        </p:nvSpPr>
        <p:spPr>
          <a:xfrm>
            <a:off x="712175" y="1552500"/>
            <a:ext cx="94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Google’s VIT-base model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9" name="Google Shape;4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575" y="1991700"/>
            <a:ext cx="6393351" cy="34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0e7acb477_8_41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35" name="Google Shape;435;g340e7acb477_8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00" y="1463550"/>
            <a:ext cx="4771274" cy="49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340e7acb477_8_41"/>
          <p:cNvSpPr txBox="1"/>
          <p:nvPr/>
        </p:nvSpPr>
        <p:spPr>
          <a:xfrm>
            <a:off x="5758275" y="3397025"/>
            <a:ext cx="5509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Architecture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0e7acb477_8_48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42" name="Google Shape;442;g340e7acb477_8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586200"/>
            <a:ext cx="5855400" cy="24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40e7acb477_8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400" y="2254275"/>
            <a:ext cx="4513300" cy="3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40e7acb477_8_48"/>
          <p:cNvSpPr txBox="1"/>
          <p:nvPr/>
        </p:nvSpPr>
        <p:spPr>
          <a:xfrm>
            <a:off x="581200" y="1901675"/>
            <a:ext cx="5509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DINOv2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5" name="Google Shape;445;g340e7acb477_8_48"/>
          <p:cNvSpPr txBox="1">
            <a:spLocks noGrp="1"/>
          </p:cNvSpPr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"/>
          <p:cNvSpPr txBox="1">
            <a:spLocks noGrp="1"/>
          </p:cNvSpPr>
          <p:nvPr>
            <p:ph type="title"/>
          </p:nvPr>
        </p:nvSpPr>
        <p:spPr>
          <a:xfrm>
            <a:off x="453638" y="2339082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 b="1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581200" y="702152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03" name="Google Shape;203;p3"/>
          <p:cNvSpPr txBox="1"/>
          <p:nvPr/>
        </p:nvSpPr>
        <p:spPr>
          <a:xfrm>
            <a:off x="581200" y="1710000"/>
            <a:ext cx="3847200" cy="3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</a:t>
            </a: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Skin conditions affect millions globally, requiring timely and accurate diagnosis.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Many individuals lack immediate access to dermatologists, leading to delays in diagnosis.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Therefore, we aim to build an AI- powered edge application to classify diverse skin conditions and provide real-time preliminary assessment.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4851355" y="1710000"/>
            <a:ext cx="31620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Benefits </a:t>
            </a: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Faster diagnosis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Improved access to dermatological care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Potential integration with telemedicine.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8436310" y="1710000"/>
            <a:ext cx="32847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Challenges </a:t>
            </a: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Variability in skin conditions across demographics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 accuracy and generalisation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Differentiating between similar looking conditions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photos may vary 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375" y="1603850"/>
            <a:ext cx="507675" cy="4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/>
          <p:nvPr/>
        </p:nvSpPr>
        <p:spPr>
          <a:xfrm rot="5400000">
            <a:off x="4193475" y="1779325"/>
            <a:ext cx="408300" cy="234900"/>
          </a:xfrm>
          <a:prstGeom prst="triangle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8" name="Google Shape;208;p3"/>
          <p:cNvSpPr/>
          <p:nvPr/>
        </p:nvSpPr>
        <p:spPr>
          <a:xfrm rot="5400000">
            <a:off x="7926650" y="1779325"/>
            <a:ext cx="408300" cy="234900"/>
          </a:xfrm>
          <a:prstGeom prst="triangle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9" name="Google Shape;20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39" y="1640356"/>
            <a:ext cx="507675" cy="51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750" y="1603850"/>
            <a:ext cx="469350" cy="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41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PROJECT WORKFLOW </a:t>
            </a:r>
            <a:endParaRPr/>
          </a:p>
        </p:txBody>
      </p:sp>
      <p:grpSp>
        <p:nvGrpSpPr>
          <p:cNvPr id="216" name="Google Shape;216;p4"/>
          <p:cNvGrpSpPr/>
          <p:nvPr/>
        </p:nvGrpSpPr>
        <p:grpSpPr>
          <a:xfrm>
            <a:off x="586625" y="1494925"/>
            <a:ext cx="11112418" cy="1233600"/>
            <a:chOff x="5433" y="583130"/>
            <a:chExt cx="11112418" cy="1233600"/>
          </a:xfrm>
        </p:grpSpPr>
        <p:sp>
          <p:nvSpPr>
            <p:cNvPr id="217" name="Google Shape;217;p4"/>
            <p:cNvSpPr/>
            <p:nvPr/>
          </p:nvSpPr>
          <p:spPr>
            <a:xfrm>
              <a:off x="5433" y="650279"/>
              <a:ext cx="1777200" cy="1054200"/>
            </a:xfrm>
            <a:prstGeom prst="roundRect">
              <a:avLst>
                <a:gd name="adj" fmla="val 10000"/>
              </a:avLst>
            </a:prstGeom>
            <a:solidFill>
              <a:srgbClr val="19ACE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35008" y="583130"/>
              <a:ext cx="17772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📱User Uploads/Captures  Image </a:t>
              </a:r>
              <a:endParaRPr sz="12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(Streamlit App)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837296" y="946624"/>
              <a:ext cx="356944" cy="4175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7D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1837296" y="1030135"/>
              <a:ext cx="249861" cy="25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362611" y="650292"/>
              <a:ext cx="1683700" cy="1010220"/>
            </a:xfrm>
            <a:prstGeom prst="roundRect">
              <a:avLst>
                <a:gd name="adj" fmla="val 10000"/>
              </a:avLst>
            </a:prstGeom>
            <a:solidFill>
              <a:srgbClr val="19ACE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239219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 Image Preprocessing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 rot="-19845">
              <a:off x="4194474" y="939878"/>
              <a:ext cx="356950" cy="4175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7D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4" name="Google Shape;224;p4"/>
            <p:cNvSpPr txBox="1"/>
            <p:nvPr/>
          </p:nvSpPr>
          <p:spPr>
            <a:xfrm rot="-19845">
              <a:off x="4194475" y="1023698"/>
              <a:ext cx="249865" cy="25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719791" y="636685"/>
              <a:ext cx="1683700" cy="1010220"/>
            </a:xfrm>
            <a:prstGeom prst="roundRect">
              <a:avLst>
                <a:gd name="adj" fmla="val 10000"/>
              </a:avLst>
            </a:prstGeom>
            <a:solidFill>
              <a:srgbClr val="19ACE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4749379" y="666273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🧠 Deep Learning Model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 rot="19845">
              <a:off x="6551654" y="939762"/>
              <a:ext cx="356950" cy="4175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7D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8" name="Google Shape;228;p4"/>
            <p:cNvSpPr txBox="1"/>
            <p:nvPr/>
          </p:nvSpPr>
          <p:spPr>
            <a:xfrm rot="19845">
              <a:off x="6551655" y="1022964"/>
              <a:ext cx="249865" cy="25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076971" y="650292"/>
              <a:ext cx="1683700" cy="1010220"/>
            </a:xfrm>
            <a:prstGeom prst="roundRect">
              <a:avLst>
                <a:gd name="adj" fmla="val 10000"/>
              </a:avLst>
            </a:prstGeom>
            <a:solidFill>
              <a:srgbClr val="19ACE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0" name="Google Shape;230;p4"/>
            <p:cNvSpPr txBox="1"/>
            <p:nvPr/>
          </p:nvSpPr>
          <p:spPr>
            <a:xfrm>
              <a:off x="710655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📊Prediction (Skin Condition + Confidence Score)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908837" y="946624"/>
              <a:ext cx="356944" cy="4175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7D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8908837" y="1030135"/>
              <a:ext cx="249861" cy="25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434151" y="650292"/>
              <a:ext cx="1683700" cy="1010220"/>
            </a:xfrm>
            <a:prstGeom prst="roundRect">
              <a:avLst>
                <a:gd name="adj" fmla="val 10000"/>
              </a:avLst>
            </a:prstGeom>
            <a:solidFill>
              <a:srgbClr val="19ACE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4"/>
            <p:cNvSpPr txBox="1"/>
            <p:nvPr/>
          </p:nvSpPr>
          <p:spPr>
            <a:xfrm>
              <a:off x="946373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lang="en-GB" sz="1200" b="1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✅ Diagnosis &amp; Next Steps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35" name="Google Shape;235;p4"/>
          <p:cNvSpPr txBox="1"/>
          <p:nvPr/>
        </p:nvSpPr>
        <p:spPr>
          <a:xfrm>
            <a:off x="628775" y="2897400"/>
            <a:ext cx="82035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Tech Stack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Programming Language: Python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Packages: OpenCV, PIL, TensorFlow/Keras, PyTorch, ONNX, Ultralytics </a:t>
            </a:r>
            <a:endParaRPr sz="1050">
              <a:solidFill>
                <a:srgbClr val="DDE6C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TensorFlow Lite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Edge Deployment: Streamlit (for app interface)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325" y="1697575"/>
            <a:ext cx="314775" cy="3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5"/>
          <p:cNvGrpSpPr/>
          <p:nvPr/>
        </p:nvGrpSpPr>
        <p:grpSpPr>
          <a:xfrm>
            <a:off x="569025" y="4384975"/>
            <a:ext cx="10959900" cy="1571100"/>
            <a:chOff x="569025" y="4537375"/>
            <a:chExt cx="10959900" cy="1571100"/>
          </a:xfrm>
        </p:grpSpPr>
        <p:sp>
          <p:nvSpPr>
            <p:cNvPr id="242" name="Google Shape;242;p5"/>
            <p:cNvSpPr/>
            <p:nvPr/>
          </p:nvSpPr>
          <p:spPr>
            <a:xfrm>
              <a:off x="569025" y="4537375"/>
              <a:ext cx="10959900" cy="1571100"/>
            </a:xfrm>
            <a:prstGeom prst="roundRect">
              <a:avLst>
                <a:gd name="adj" fmla="val 16667"/>
              </a:avLst>
            </a:prstGeom>
            <a:solidFill>
              <a:srgbClr val="D8F1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3" name="Google Shape;243;p5"/>
            <p:cNvSpPr txBox="1"/>
            <p:nvPr/>
          </p:nvSpPr>
          <p:spPr>
            <a:xfrm>
              <a:off x="647400" y="4649600"/>
              <a:ext cx="107889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Preparation:</a:t>
              </a:r>
              <a:endParaRPr sz="15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marL="914400" lvl="0" indent="-3238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ibre Franklin"/>
                <a:buChar char="●"/>
              </a:pPr>
              <a:r>
                <a:rPr lang="en-GB" sz="1500" b="1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Label Encoding:</a:t>
              </a:r>
              <a:r>
                <a:rPr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Converted categorical labels to numerical format for model compatibility.</a:t>
              </a:r>
              <a:endParaRPr sz="15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marL="914400" lvl="0" indent="-3238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ibre Franklin"/>
                <a:buChar char="●"/>
              </a:pPr>
              <a:r>
                <a:rPr lang="en-GB" sz="1500" b="1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Splitting:</a:t>
              </a:r>
              <a:r>
                <a:rPr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Split the 13.2k images of training data (75: 25) for train and validation sets.</a:t>
              </a:r>
              <a:endParaRPr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581192" y="702157"/>
            <a:ext cx="4353117" cy="43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DATA OVERVIEW</a:t>
            </a:r>
            <a:endParaRPr/>
          </a:p>
        </p:txBody>
      </p:sp>
      <p:sp>
        <p:nvSpPr>
          <p:cNvPr id="245" name="Google Shape;245;p5"/>
          <p:cNvSpPr txBox="1"/>
          <p:nvPr/>
        </p:nvSpPr>
        <p:spPr>
          <a:xfrm>
            <a:off x="647400" y="1713050"/>
            <a:ext cx="7892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HuggingFace DermNet dataset </a:t>
            </a:r>
            <a:endParaRPr sz="1700" b="1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Franklin"/>
              <a:buChar char="●"/>
            </a:pPr>
            <a:r>
              <a:rPr lang="en-GB" sz="15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Source: </a:t>
            </a:r>
            <a:r>
              <a:rPr lang="en-GB" sz="15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https://huggingface.co/datasets/Muzmmillcoste/dermnet/viewer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-GB" sz="15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13.2K train and 2.33K test images (85/15 split)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-GB" sz="15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Classes: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23 classes of skin conditions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-GB" sz="15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RGB images in JPEG format 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74" y="1614099"/>
            <a:ext cx="1474010" cy="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>
            <a:spLocks noGrp="1"/>
          </p:cNvSpPr>
          <p:nvPr>
            <p:ph type="title"/>
          </p:nvPr>
        </p:nvSpPr>
        <p:spPr>
          <a:xfrm>
            <a:off x="641575" y="503750"/>
            <a:ext cx="11029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DATA EXPLORATION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365303" y="4615920"/>
            <a:ext cx="5535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dataset is not well balanced. The top five classes are focused on Psoriasis, Seborrheic Keratoses, Fungal infections, Eczema, Malignant lesions.</a:t>
            </a:r>
            <a:endParaRPr/>
          </a:p>
        </p:txBody>
      </p:sp>
      <p:pic>
        <p:nvPicPr>
          <p:cNvPr id="253" name="Google Shape;253;p6"/>
          <p:cNvPicPr preferRelativeResize="0"/>
          <p:nvPr/>
        </p:nvPicPr>
        <p:blipFill rotWithShape="1">
          <a:blip r:embed="rId3">
            <a:alphaModFix/>
          </a:blip>
          <a:srcRect t="1960"/>
          <a:stretch/>
        </p:blipFill>
        <p:spPr>
          <a:xfrm>
            <a:off x="641575" y="1406050"/>
            <a:ext cx="4353250" cy="30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28" y="1035618"/>
            <a:ext cx="5985997" cy="512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>
            <a:spLocks noGrp="1"/>
          </p:cNvSpPr>
          <p:nvPr>
            <p:ph type="title"/>
          </p:nvPr>
        </p:nvSpPr>
        <p:spPr>
          <a:xfrm>
            <a:off x="581200" y="702152"/>
            <a:ext cx="110295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60" name="Google Shape;260;p7"/>
          <p:cNvSpPr txBox="1"/>
          <p:nvPr/>
        </p:nvSpPr>
        <p:spPr>
          <a:xfrm>
            <a:off x="896902" y="5909019"/>
            <a:ext cx="8566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✅ Mean RGB Values: [0.54151905 0.4143129  0.38259336]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✅ Standard Deviation RGB Values: [0.1931299  0.16628343 0.16067074]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5308121" y="1422400"/>
            <a:ext cx="6302700" cy="4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Brightness is Normally Distributed – Most images have brightness values between 100-1, indicating consistent lighting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Sharpness Distribution is Right-Skewed – Some images are very sharp, while others are blurry which may impact model feature extraction.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 Color Bias in Images – Higher red  (mean R = 0.54), shows that skin conditions are captured with more red intensity, compared to blue and green.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lang="en-GB" sz="15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Moderate Color Variability – Standard deviation across RGB channels is acceptable showing no extreme shifts in color, but normalization may still improve model performance.</a:t>
            </a:r>
            <a:endParaRPr sz="1500" i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325" y="1462051"/>
            <a:ext cx="3730500" cy="20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63" y="3591950"/>
            <a:ext cx="3965887" cy="2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0c608cdd9_0_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69" name="Google Shape;269;g340c608cdd9_0_32"/>
          <p:cNvSpPr txBox="1"/>
          <p:nvPr/>
        </p:nvSpPr>
        <p:spPr>
          <a:xfrm>
            <a:off x="5476296" y="2132500"/>
            <a:ext cx="63027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Contrast is slightly right-skewed distribution– most images have moderate contrast (between 30 to 60), with few high-contrast images.</a:t>
            </a: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US" sz="1600" i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Normal Distribution of image file sizes (in KB): Shows a peak around 500 KB, indicating that most images fall within this range. Fewer images have significantly larger file sizes, with a long tail extending beyond 800 KB.</a:t>
            </a:r>
          </a:p>
        </p:txBody>
      </p:sp>
      <p:pic>
        <p:nvPicPr>
          <p:cNvPr id="270" name="Google Shape;270;g340c608cdd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00" y="1574856"/>
            <a:ext cx="3968721" cy="227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40c608cdd9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600" y="4182000"/>
            <a:ext cx="4171174" cy="23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>
            <a:spLocks noGrp="1"/>
          </p:cNvSpPr>
          <p:nvPr>
            <p:ph type="title"/>
          </p:nvPr>
        </p:nvSpPr>
        <p:spPr>
          <a:xfrm>
            <a:off x="428792" y="340991"/>
            <a:ext cx="11029616" cy="72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77" name="Google Shape;277;p8"/>
          <p:cNvSpPr txBox="1"/>
          <p:nvPr/>
        </p:nvSpPr>
        <p:spPr>
          <a:xfrm>
            <a:off x="428792" y="4892996"/>
            <a:ext cx="49576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There is a high degree of variability in image size and two main classes of aspect ratios (portrait/landscape). </a:t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8" name="Google Shape;278;p8"/>
          <p:cNvSpPr txBox="1"/>
          <p:nvPr/>
        </p:nvSpPr>
        <p:spPr>
          <a:xfrm>
            <a:off x="5442749" y="3604150"/>
            <a:ext cx="63942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Key Observations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 Imbalance in Dataset (Model Bias towards certain skin conditions)  </a:t>
            </a:r>
            <a:r>
              <a:rPr lang="en-GB" sz="14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Solution: </a:t>
            </a:r>
            <a:r>
              <a:rPr lang="en-GB" sz="14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Augmentation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Some Conditions Look Very Similar (Misclassification Risk)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Solution: </a:t>
            </a:r>
            <a:r>
              <a:rPr lang="en-GB" sz="14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Fine-tune pre-trained models and hyper-parameter tuning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Quality &amp; Resolution Variability detected (impacts accuracy)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</a:t>
            </a:r>
            <a:r>
              <a:rPr lang="en-GB" sz="1400" b="1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Solution:</a:t>
            </a: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sz="14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resize images to ensure uniform model input </a:t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Known fact: </a:t>
            </a: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Dataset Contains More Light-Skinned Samples (Bias Risk)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l="1341" t="2257"/>
          <a:stretch/>
        </p:blipFill>
        <p:spPr>
          <a:xfrm>
            <a:off x="489350" y="1253450"/>
            <a:ext cx="4464275" cy="34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4">
            <a:alphaModFix/>
          </a:blip>
          <a:srcRect l="931" t="999"/>
          <a:stretch/>
        </p:blipFill>
        <p:spPr>
          <a:xfrm>
            <a:off x="5706275" y="1213613"/>
            <a:ext cx="4001601" cy="221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2306</Words>
  <Application>Microsoft Office PowerPoint</Application>
  <PresentationFormat>Widescreen</PresentationFormat>
  <Paragraphs>289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Noto Sans Symbols</vt:lpstr>
      <vt:lpstr>Arial</vt:lpstr>
      <vt:lpstr>Courier New</vt:lpstr>
      <vt:lpstr>Libre Franklin</vt:lpstr>
      <vt:lpstr>Avenir</vt:lpstr>
      <vt:lpstr>Libre Franklin Medium</vt:lpstr>
      <vt:lpstr>Franklin Gothic</vt:lpstr>
      <vt:lpstr>DividendVTI</vt:lpstr>
      <vt:lpstr>DividendVTI</vt:lpstr>
      <vt:lpstr>SKIN DISEASE DETECTION USING VISION TRANSFORMERS Real-Time Classification for Accessible Dermatological Care </vt:lpstr>
      <vt:lpstr>EXECUTIVE SUMMARY</vt:lpstr>
      <vt:lpstr>PROJECT OVERVIEW</vt:lpstr>
      <vt:lpstr>PROJECT WORKFLOW </vt:lpstr>
      <vt:lpstr>DATA OVERVIEW</vt:lpstr>
      <vt:lpstr>DATA EXPLORATION </vt:lpstr>
      <vt:lpstr>EDA – IMAGE DATA</vt:lpstr>
      <vt:lpstr>EDA – IMAGE DATA</vt:lpstr>
      <vt:lpstr>EDA – IMAGE DATA</vt:lpstr>
      <vt:lpstr>DATA PRE-PROCESSING</vt:lpstr>
      <vt:lpstr>METHODOLOGY: MODELS &amp; APPROACH (1/2)</vt:lpstr>
      <vt:lpstr>METHODOLOGY: MODELS &amp; APPROACH (2/2)</vt:lpstr>
      <vt:lpstr>METHODOLOGY: SOLUTION ARCHITECTURE</vt:lpstr>
      <vt:lpstr>RESULTS &amp; KEY FINDINGS (1/2)</vt:lpstr>
      <vt:lpstr>RESULTS &amp; KEY FINDINGS (2/2)</vt:lpstr>
      <vt:lpstr>LITERATURE REVIEW</vt:lpstr>
      <vt:lpstr>REFERENCES</vt:lpstr>
      <vt:lpstr>NEXT STEPS/PATHS TO MVP</vt:lpstr>
      <vt:lpstr>APPENDIX</vt:lpstr>
      <vt:lpstr>APPENDIX</vt:lpstr>
      <vt:lpstr>APPENDIX</vt:lpstr>
      <vt:lpstr>APPENDIX</vt:lpstr>
      <vt:lpstr>APPENDIX</vt:lpstr>
      <vt:lpstr>APPENDIX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Edwin Daniels</dc:creator>
  <cp:lastModifiedBy>Abhigna Reddy Mallepally</cp:lastModifiedBy>
  <cp:revision>1</cp:revision>
  <dcterms:created xsi:type="dcterms:W3CDTF">2025-02-13T12:22:54Z</dcterms:created>
  <dcterms:modified xsi:type="dcterms:W3CDTF">2025-03-20T04:10:30Z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